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5" autoAdjust="0"/>
    <p:restoredTop sz="94660"/>
  </p:normalViewPr>
  <p:slideViewPr>
    <p:cSldViewPr>
      <p:cViewPr>
        <p:scale>
          <a:sx n="70" d="100"/>
          <a:sy n="70" d="100"/>
        </p:scale>
        <p:origin x="-11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bg>
      <p:bgRef idx="1002">
        <a:schemeClr val="bg2"/>
      </p:bgRef>
    </p:bg>
    <p:spTree>
      <p:nvGrpSpPr>
        <p:cNvPr id="1" name=""/>
        <p:cNvGrpSpPr/>
        <p:nvPr/>
      </p:nvGrpSpPr>
      <p:grpSpPr>
        <a:xfrm>
          <a:off x="0" y="0"/>
          <a:ext cx="0" cy="0"/>
          <a:chOff x="0" y="0"/>
          <a:chExt cx="0" cy="0"/>
        </a:xfrm>
      </p:grpSpPr>
      <p:sp>
        <p:nvSpPr>
          <p:cNvPr id="7" name="Forma liv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a liv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ítulo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PT" smtClean="0"/>
              <a:t>Clique para editar o estilo</a:t>
            </a:r>
            <a:endParaRPr kumimoji="0" lang="en-US"/>
          </a:p>
        </p:txBody>
      </p:sp>
      <p:sp>
        <p:nvSpPr>
          <p:cNvPr id="17" name="Subtítulo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30" name="Marcador de Posição da Data 29"/>
          <p:cNvSpPr>
            <a:spLocks noGrp="1"/>
          </p:cNvSpPr>
          <p:nvPr>
            <p:ph type="dt" sz="half" idx="10"/>
          </p:nvPr>
        </p:nvSpPr>
        <p:spPr/>
        <p:txBody>
          <a:bodyPr/>
          <a:lstStyle/>
          <a:p>
            <a:pPr algn="ctr" eaLnBrk="1" latinLnBrk="0" hangingPunct="1"/>
            <a:fld id="{23A271A1-F6D6-438B-A432-4747EE7ECD40}" type="datetimeFigureOut">
              <a:rPr lang="en-US" smtClean="0"/>
              <a:pPr algn="ctr" eaLnBrk="1" latinLnBrk="0" hangingPunct="1"/>
              <a:t>2/9/2011</a:t>
            </a:fld>
            <a:endParaRPr lang="en-US" sz="2000" dirty="0">
              <a:solidFill>
                <a:srgbClr val="FFFFFF"/>
              </a:solidFill>
            </a:endParaRPr>
          </a:p>
        </p:txBody>
      </p:sp>
      <p:sp>
        <p:nvSpPr>
          <p:cNvPr id="19" name="Marcador de Posição do Rodapé 18"/>
          <p:cNvSpPr>
            <a:spLocks noGrp="1"/>
          </p:cNvSpPr>
          <p:nvPr>
            <p:ph type="ftr" sz="quarter" idx="11"/>
          </p:nvPr>
        </p:nvSpPr>
        <p:spPr/>
        <p:txBody>
          <a:bodyPr/>
          <a:lstStyle/>
          <a:p>
            <a:pPr algn="r" eaLnBrk="1" latinLnBrk="0" hangingPunct="1"/>
            <a:endParaRPr kumimoji="0" lang="en-US" dirty="0">
              <a:solidFill>
                <a:schemeClr val="tx2"/>
              </a:solidFill>
            </a:endParaRPr>
          </a:p>
        </p:txBody>
      </p:sp>
      <p:sp>
        <p:nvSpPr>
          <p:cNvPr id="27" name="Marcador de Posição do Número do Diapositivo 26"/>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23A271A1-F6D6-438B-A432-4747EE7ECD40}" type="datetimeFigureOut">
              <a:rPr lang="en-US" smtClean="0"/>
              <a:pPr/>
              <a:t>2/9/2011</a:t>
            </a:fld>
            <a:endParaRPr lang="en-US"/>
          </a:p>
        </p:txBody>
      </p:sp>
      <p:sp>
        <p:nvSpPr>
          <p:cNvPr id="5" name="Marcador de Posição do Rodapé 4"/>
          <p:cNvSpPr>
            <a:spLocks noGrp="1"/>
          </p:cNvSpPr>
          <p:nvPr>
            <p:ph type="ftr" sz="quarter" idx="11"/>
          </p:nvPr>
        </p:nvSpPr>
        <p:spPr/>
        <p:txBody>
          <a:bodyPr/>
          <a:lstStyle/>
          <a:p>
            <a:endParaRPr kumimoji="0" lang="en-US"/>
          </a:p>
        </p:txBody>
      </p:sp>
      <p:sp>
        <p:nvSpPr>
          <p:cNvPr id="6" name="Marcador de Posição do Número do Diapositivo 5"/>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23A271A1-F6D6-438B-A432-4747EE7ECD40}" type="datetimeFigureOut">
              <a:rPr lang="en-US" smtClean="0"/>
              <a:pPr/>
              <a:t>2/9/2011</a:t>
            </a:fld>
            <a:endParaRPr lang="en-US" dirty="0"/>
          </a:p>
        </p:txBody>
      </p:sp>
      <p:sp>
        <p:nvSpPr>
          <p:cNvPr id="5" name="Marcador de Posição do Rodapé 4"/>
          <p:cNvSpPr>
            <a:spLocks noGrp="1"/>
          </p:cNvSpPr>
          <p:nvPr>
            <p:ph type="ftr" sz="quarter" idx="11"/>
          </p:nvPr>
        </p:nvSpPr>
        <p:spPr/>
        <p:txBody>
          <a:bodyPr/>
          <a:lstStyle/>
          <a:p>
            <a:endParaRPr kumimoji="0" lang="en-US" dirty="0"/>
          </a:p>
        </p:txBody>
      </p:sp>
      <p:sp>
        <p:nvSpPr>
          <p:cNvPr id="6" name="Marcador de Posição do Número do Diapositivo 5"/>
          <p:cNvSpPr>
            <a:spLocks noGrp="1"/>
          </p:cNvSpPr>
          <p:nvPr>
            <p:ph type="sldNum" sz="quarter" idx="12"/>
          </p:nvPr>
        </p:nvSpPr>
        <p:spPr/>
        <p:txBody>
          <a:bodyPr/>
          <a:lstStyle/>
          <a:p>
            <a:fld id="{F0C94032-CD4C-4C25-B0C2-CEC720522D92}" type="slidenum">
              <a:rPr kumimoji="0" lang="en-US" smtClean="0"/>
              <a:pPr/>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a:lvl1pPr>
          </a:lstStyle>
          <a:p>
            <a:r>
              <a:rPr kumimoji="0" lang="pt-PT" smtClean="0"/>
              <a:t>Clique para editar o estilo</a:t>
            </a:r>
            <a:endParaRPr kumimoji="0" lang="en-US"/>
          </a:p>
        </p:txBody>
      </p:sp>
      <p:sp>
        <p:nvSpPr>
          <p:cNvPr id="3" name="Marcador de Posição de Conteúdo 2"/>
          <p:cNvSpPr>
            <a:spLocks noGrp="1"/>
          </p:cNvSpPr>
          <p:nvPr>
            <p:ph idx="1"/>
          </p:nvPr>
        </p:nvSpPr>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23A271A1-F6D6-438B-A432-4747EE7ECD40}" type="datetimeFigureOut">
              <a:rPr lang="en-US" smtClean="0"/>
              <a:pPr/>
              <a:t>2/9/2011</a:t>
            </a:fld>
            <a:endParaRPr lang="en-US" dirty="0"/>
          </a:p>
        </p:txBody>
      </p:sp>
      <p:sp>
        <p:nvSpPr>
          <p:cNvPr id="5" name="Marcador de Posição do Rodapé 4"/>
          <p:cNvSpPr>
            <a:spLocks noGrp="1"/>
          </p:cNvSpPr>
          <p:nvPr>
            <p:ph type="ftr" sz="quarter" idx="11"/>
          </p:nvPr>
        </p:nvSpPr>
        <p:spPr/>
        <p:txBody>
          <a:bodyPr/>
          <a:lstStyle/>
          <a:p>
            <a:endParaRPr kumimoji="0" lang="en-US"/>
          </a:p>
        </p:txBody>
      </p:sp>
      <p:sp>
        <p:nvSpPr>
          <p:cNvPr id="6" name="Marcador de Posição do Número do Diapositivo 5"/>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2">
        <a:schemeClr val="bg2"/>
      </p:bgRef>
    </p:bg>
    <p:spTree>
      <p:nvGrpSpPr>
        <p:cNvPr id="1" name=""/>
        <p:cNvGrpSpPr/>
        <p:nvPr/>
      </p:nvGrpSpPr>
      <p:grpSpPr>
        <a:xfrm>
          <a:off x="0" y="0"/>
          <a:ext cx="0" cy="0"/>
          <a:chOff x="0" y="0"/>
          <a:chExt cx="0" cy="0"/>
        </a:xfrm>
      </p:grpSpPr>
      <p:sp>
        <p:nvSpPr>
          <p:cNvPr id="7" name="Forma liv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a liv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ítulo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fld id="{23A271A1-F6D6-438B-A432-4747EE7ECD40}" type="datetimeFigureOut">
              <a:rPr lang="en-US" smtClean="0"/>
              <a:pPr/>
              <a:t>2/9/2011</a:t>
            </a:fld>
            <a:endParaRPr lang="en-US"/>
          </a:p>
        </p:txBody>
      </p:sp>
      <p:sp>
        <p:nvSpPr>
          <p:cNvPr id="5" name="Marcador de Posição do Rodapé 4"/>
          <p:cNvSpPr>
            <a:spLocks noGrp="1"/>
          </p:cNvSpPr>
          <p:nvPr>
            <p:ph type="ftr" sz="quarter" idx="11"/>
          </p:nvPr>
        </p:nvSpPr>
        <p:spPr/>
        <p:txBody>
          <a:bodyPr/>
          <a:lstStyle/>
          <a:p>
            <a:endParaRPr kumimoji="0" lang="en-US"/>
          </a:p>
        </p:txBody>
      </p:sp>
      <p:sp>
        <p:nvSpPr>
          <p:cNvPr id="6" name="Marcador de Posição do Número do Diapositivo 5"/>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1143000"/>
          </a:xfrm>
        </p:spPr>
        <p:txBody>
          <a:bodyPr/>
          <a:lstStyle/>
          <a:p>
            <a:r>
              <a:rPr kumimoji="0" lang="pt-PT" smtClean="0"/>
              <a:t>Clique para editar o estilo</a:t>
            </a:r>
            <a:endParaRPr kumimoji="0" lang="en-US"/>
          </a:p>
        </p:txBody>
      </p:sp>
      <p:sp>
        <p:nvSpPr>
          <p:cNvPr id="3" name="Marcador de Posição de Conteúdo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e Conteúdo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23A271A1-F6D6-438B-A432-4747EE7ECD40}" type="datetimeFigureOut">
              <a:rPr lang="en-US" smtClean="0"/>
              <a:pPr/>
              <a:t>2/9/2011</a:t>
            </a:fld>
            <a:endParaRPr lang="en-US"/>
          </a:p>
        </p:txBody>
      </p:sp>
      <p:sp>
        <p:nvSpPr>
          <p:cNvPr id="6" name="Marcador de Posição do Rodapé 5"/>
          <p:cNvSpPr>
            <a:spLocks noGrp="1"/>
          </p:cNvSpPr>
          <p:nvPr>
            <p:ph type="ftr" sz="quarter" idx="11"/>
          </p:nvPr>
        </p:nvSpPr>
        <p:spPr/>
        <p:txBody>
          <a:bodyPr/>
          <a:lstStyle/>
          <a:p>
            <a:endParaRPr kumimoji="0" lang="en-US"/>
          </a:p>
        </p:txBody>
      </p:sp>
      <p:sp>
        <p:nvSpPr>
          <p:cNvPr id="7" name="Marcador de Posição do Número do Diapositivo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5" name="Marcador de Posição de Conteúdo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6" name="Marcador de Posição de Conteúdo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7" name="Marcador de Posição da Data 6"/>
          <p:cNvSpPr>
            <a:spLocks noGrp="1"/>
          </p:cNvSpPr>
          <p:nvPr>
            <p:ph type="dt" sz="half" idx="10"/>
          </p:nvPr>
        </p:nvSpPr>
        <p:spPr/>
        <p:txBody>
          <a:bodyPr/>
          <a:lstStyle/>
          <a:p>
            <a:fld id="{23A271A1-F6D6-438B-A432-4747EE7ECD40}" type="datetimeFigureOut">
              <a:rPr lang="en-US" smtClean="0"/>
              <a:pPr/>
              <a:t>2/9/2011</a:t>
            </a:fld>
            <a:endParaRPr lang="en-US"/>
          </a:p>
        </p:txBody>
      </p:sp>
      <p:sp>
        <p:nvSpPr>
          <p:cNvPr id="8" name="Marcador de Posição do Rodapé 7"/>
          <p:cNvSpPr>
            <a:spLocks noGrp="1"/>
          </p:cNvSpPr>
          <p:nvPr>
            <p:ph type="ftr" sz="quarter" idx="11"/>
          </p:nvPr>
        </p:nvSpPr>
        <p:spPr/>
        <p:txBody>
          <a:bodyPr/>
          <a:lstStyle/>
          <a:p>
            <a:endParaRPr kumimoji="0" lang="en-US"/>
          </a:p>
        </p:txBody>
      </p:sp>
      <p:sp>
        <p:nvSpPr>
          <p:cNvPr id="9" name="Marcador de Posição do Número do Diapositivo 8"/>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320"/>
            <a:ext cx="7470648" cy="1143000"/>
          </a:xfrm>
        </p:spPr>
        <p:txBody>
          <a:bodyPr anchor="ctr"/>
          <a:lstStyle>
            <a:lvl1pPr algn="l">
              <a:defRPr sz="4600"/>
            </a:lvl1pPr>
          </a:lstStyle>
          <a:p>
            <a:r>
              <a:rPr kumimoji="0" lang="pt-PT" smtClean="0"/>
              <a:t>Clique para editar o estilo</a:t>
            </a:r>
            <a:endParaRPr kumimoji="0" lang="en-US"/>
          </a:p>
        </p:txBody>
      </p:sp>
      <p:sp>
        <p:nvSpPr>
          <p:cNvPr id="7" name="Marcador de Posição da Data 6"/>
          <p:cNvSpPr>
            <a:spLocks noGrp="1"/>
          </p:cNvSpPr>
          <p:nvPr>
            <p:ph type="dt" sz="half" idx="10"/>
          </p:nvPr>
        </p:nvSpPr>
        <p:spPr/>
        <p:txBody>
          <a:bodyPr/>
          <a:lstStyle/>
          <a:p>
            <a:fld id="{23A271A1-F6D6-438B-A432-4747EE7ECD40}" type="datetimeFigureOut">
              <a:rPr lang="en-US" smtClean="0"/>
              <a:pPr/>
              <a:t>2/9/2011</a:t>
            </a:fld>
            <a:endParaRPr lang="en-US"/>
          </a:p>
        </p:txBody>
      </p:sp>
      <p:sp>
        <p:nvSpPr>
          <p:cNvPr id="8" name="Marcador de Posição do Número do Diapositivo 7"/>
          <p:cNvSpPr>
            <a:spLocks noGrp="1"/>
          </p:cNvSpPr>
          <p:nvPr>
            <p:ph type="sldNum" sz="quarter" idx="11"/>
          </p:nvPr>
        </p:nvSpPr>
        <p:spPr/>
        <p:txBody>
          <a:bodyPr/>
          <a:lstStyle/>
          <a:p>
            <a:fld id="{F0C94032-CD4C-4C25-B0C2-CEC720522D92}" type="slidenum">
              <a:rPr kumimoji="0" lang="en-US" smtClean="0"/>
              <a:pPr/>
              <a:t>‹#›</a:t>
            </a:fld>
            <a:endParaRPr kumimoji="0" lang="en-US" dirty="0">
              <a:solidFill>
                <a:srgbClr val="FFFFFF"/>
              </a:solidFill>
            </a:endParaRPr>
          </a:p>
        </p:txBody>
      </p:sp>
      <p:sp>
        <p:nvSpPr>
          <p:cNvPr id="9" name="Marcador de Posição do Rodapé 8"/>
          <p:cNvSpPr>
            <a:spLocks noGrp="1"/>
          </p:cNvSpPr>
          <p:nvPr>
            <p:ph type="ftr" sz="quarter" idx="12"/>
          </p:nvPr>
        </p:nvSpPr>
        <p:spPr/>
        <p:txBody>
          <a:bodyPr/>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23A271A1-F6D6-438B-A432-4747EE7ECD40}" type="datetimeFigureOut">
              <a:rPr lang="en-US" smtClean="0"/>
              <a:pPr/>
              <a:t>2/9/2011</a:t>
            </a:fld>
            <a:endParaRPr lang="en-US"/>
          </a:p>
        </p:txBody>
      </p:sp>
      <p:sp>
        <p:nvSpPr>
          <p:cNvPr id="3" name="Marcador de Posição do Rodapé 2"/>
          <p:cNvSpPr>
            <a:spLocks noGrp="1"/>
          </p:cNvSpPr>
          <p:nvPr>
            <p:ph type="ftr" sz="quarter" idx="11"/>
          </p:nvPr>
        </p:nvSpPr>
        <p:spPr/>
        <p:txBody>
          <a:bodyPr/>
          <a:lstStyle/>
          <a:p>
            <a:endParaRPr kumimoji="0" lang="en-US" dirty="0"/>
          </a:p>
        </p:txBody>
      </p:sp>
      <p:sp>
        <p:nvSpPr>
          <p:cNvPr id="4" name="Marcador de Posição do Número do Diapositivo 3"/>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4" name="Marcador de Posição de Conteúdo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23A271A1-F6D6-438B-A432-4747EE7ECD40}" type="datetimeFigureOut">
              <a:rPr lang="en-US" smtClean="0"/>
              <a:pPr/>
              <a:t>2/9/2011</a:t>
            </a:fld>
            <a:endParaRPr lang="en-US"/>
          </a:p>
        </p:txBody>
      </p:sp>
      <p:sp>
        <p:nvSpPr>
          <p:cNvPr id="6" name="Marcador de Posição do Rodapé 5"/>
          <p:cNvSpPr>
            <a:spLocks noGrp="1"/>
          </p:cNvSpPr>
          <p:nvPr>
            <p:ph type="ftr" sz="quarter" idx="11"/>
          </p:nvPr>
        </p:nvSpPr>
        <p:spPr/>
        <p:txBody>
          <a:bodyPr/>
          <a:lstStyle/>
          <a:p>
            <a:endParaRPr kumimoji="0" lang="en-US"/>
          </a:p>
        </p:txBody>
      </p:sp>
      <p:sp>
        <p:nvSpPr>
          <p:cNvPr id="7" name="Marcador de Posição do Número do Diapositivo 6"/>
          <p:cNvSpPr>
            <a:spLocks noGrp="1"/>
          </p:cNvSpPr>
          <p:nvPr>
            <p:ph type="sldNum" sz="quarter" idx="12"/>
          </p:nvPr>
        </p:nvSpPr>
        <p:spPr>
          <a:xfrm>
            <a:off x="8156448" y="6422064"/>
            <a:ext cx="762000" cy="365125"/>
          </a:xfrm>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t-PT" smtClean="0"/>
              <a:t>Clique no ícone para adicionar uma imagem</a:t>
            </a:r>
            <a:endParaRPr kumimoji="0" lang="en-US" dirty="0"/>
          </a:p>
        </p:txBody>
      </p:sp>
      <p:sp>
        <p:nvSpPr>
          <p:cNvPr id="4" name="Marcador de Posição do Texto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a:xfrm>
            <a:off x="457200" y="6422064"/>
            <a:ext cx="2133600" cy="365125"/>
          </a:xfrm>
        </p:spPr>
        <p:txBody>
          <a:bodyPr/>
          <a:lstStyle/>
          <a:p>
            <a:fld id="{23A271A1-F6D6-438B-A432-4747EE7ECD40}" type="datetimeFigureOut">
              <a:rPr lang="en-US" smtClean="0"/>
              <a:pPr/>
              <a:t>2/9/2011</a:t>
            </a:fld>
            <a:endParaRPr lang="en-US"/>
          </a:p>
        </p:txBody>
      </p:sp>
      <p:sp>
        <p:nvSpPr>
          <p:cNvPr id="6" name="Marcador de Posição do Rodapé 5"/>
          <p:cNvSpPr>
            <a:spLocks noGrp="1"/>
          </p:cNvSpPr>
          <p:nvPr>
            <p:ph type="ftr" sz="quarter" idx="11"/>
          </p:nvPr>
        </p:nvSpPr>
        <p:spPr/>
        <p:txBody>
          <a:bodyPr/>
          <a:lstStyle/>
          <a:p>
            <a:endParaRPr kumimoji="0" lang="en-US" dirty="0"/>
          </a:p>
        </p:txBody>
      </p:sp>
      <p:sp>
        <p:nvSpPr>
          <p:cNvPr id="7" name="Marcador de Posição do Número do Diapositivo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8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a liv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a liv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Marcador de Posição do Título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pt-PT" smtClean="0"/>
              <a:t>Clique para editar o estilo</a:t>
            </a:r>
            <a:endParaRPr kumimoji="0" lang="en-US"/>
          </a:p>
        </p:txBody>
      </p:sp>
      <p:sp>
        <p:nvSpPr>
          <p:cNvPr id="30" name="Marcador de Posição do Texto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0" name="Marcador de Posição da Data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3A271A1-F6D6-438B-A432-4747EE7ECD40}" type="datetimeFigureOut">
              <a:rPr lang="en-US" smtClean="0"/>
              <a:pPr/>
              <a:t>2/9/2011</a:t>
            </a:fld>
            <a:endParaRPr lang="en-US" sz="1400" dirty="0">
              <a:solidFill>
                <a:schemeClr val="tx2"/>
              </a:solidFill>
            </a:endParaRPr>
          </a:p>
        </p:txBody>
      </p:sp>
      <p:sp>
        <p:nvSpPr>
          <p:cNvPr id="22" name="Marcador de Posição do Rodapé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lgn="r" eaLnBrk="1" latinLnBrk="0" hangingPunct="1"/>
            <a:endParaRPr kumimoji="0" lang="en-US" sz="1400" dirty="0">
              <a:solidFill>
                <a:schemeClr val="tx2"/>
              </a:solidFill>
            </a:endParaRPr>
          </a:p>
        </p:txBody>
      </p:sp>
      <p:sp>
        <p:nvSpPr>
          <p:cNvPr id="18" name="Marcador de Posição do Número do Diapositivo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1556792"/>
            <a:ext cx="6480048" cy="2301240"/>
          </a:xfrm>
        </p:spPr>
        <p:txBody>
          <a:bodyPr/>
          <a:lstStyle/>
          <a:p>
            <a:pPr algn="ctr"/>
            <a:r>
              <a:rPr lang="pt-PT" dirty="0" smtClean="0"/>
              <a:t>Caracterização dos Açores</a:t>
            </a:r>
            <a:br>
              <a:rPr lang="pt-PT" dirty="0" smtClean="0"/>
            </a:br>
            <a:r>
              <a:rPr lang="pt-PT" dirty="0" smtClean="0"/>
              <a:t>(vulcanismo)</a:t>
            </a:r>
            <a:endParaRPr lang="pt-PT" dirty="0"/>
          </a:p>
        </p:txBody>
      </p:sp>
      <p:sp>
        <p:nvSpPr>
          <p:cNvPr id="3" name="Subtítulo 2"/>
          <p:cNvSpPr>
            <a:spLocks noGrp="1"/>
          </p:cNvSpPr>
          <p:nvPr>
            <p:ph type="subTitle" idx="1"/>
          </p:nvPr>
        </p:nvSpPr>
        <p:spPr>
          <a:xfrm>
            <a:off x="683568" y="4221088"/>
            <a:ext cx="6480048" cy="1752600"/>
          </a:xfrm>
        </p:spPr>
        <p:txBody>
          <a:bodyPr/>
          <a:lstStyle/>
          <a:p>
            <a:pPr algn="l"/>
            <a:endParaRPr lang="pt-PT" dirty="0" smtClean="0"/>
          </a:p>
        </p:txBody>
      </p:sp>
      <p:pic>
        <p:nvPicPr>
          <p:cNvPr id="6" name="Imagem 5" descr="capelinhos4222p.jpg"/>
          <p:cNvPicPr>
            <a:picLocks noChangeAspect="1"/>
          </p:cNvPicPr>
          <p:nvPr/>
        </p:nvPicPr>
        <p:blipFill>
          <a:blip r:embed="rId2" cstate="print"/>
          <a:stretch>
            <a:fillRect/>
          </a:stretch>
        </p:blipFill>
        <p:spPr>
          <a:xfrm>
            <a:off x="9144000" y="404664"/>
            <a:ext cx="2189820" cy="1459880"/>
          </a:xfrm>
          <a:prstGeom prst="rect">
            <a:avLst/>
          </a:prstGeom>
        </p:spPr>
      </p:pic>
      <p:pic>
        <p:nvPicPr>
          <p:cNvPr id="7" name="Imagem 6" descr="800px-CapelinhosFaialAzores.jpg"/>
          <p:cNvPicPr>
            <a:picLocks noChangeAspect="1"/>
          </p:cNvPicPr>
          <p:nvPr/>
        </p:nvPicPr>
        <p:blipFill>
          <a:blip r:embed="rId3" cstate="print"/>
          <a:stretch>
            <a:fillRect/>
          </a:stretch>
        </p:blipFill>
        <p:spPr>
          <a:xfrm>
            <a:off x="9144000" y="2348880"/>
            <a:ext cx="2815707" cy="1731660"/>
          </a:xfrm>
          <a:prstGeom prst="rect">
            <a:avLst/>
          </a:prstGeom>
        </p:spPr>
      </p:pic>
      <p:pic>
        <p:nvPicPr>
          <p:cNvPr id="8" name="Imagem 7" descr="images.jpg"/>
          <p:cNvPicPr>
            <a:picLocks noChangeAspect="1"/>
          </p:cNvPicPr>
          <p:nvPr/>
        </p:nvPicPr>
        <p:blipFill>
          <a:blip r:embed="rId4" cstate="print"/>
          <a:stretch>
            <a:fillRect/>
          </a:stretch>
        </p:blipFill>
        <p:spPr>
          <a:xfrm>
            <a:off x="9144000" y="4437112"/>
            <a:ext cx="2619375" cy="1752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0 0  L -0.25 0  E" pathEditMode="relative" ptsTypes="">
                                      <p:cBhvr>
                                        <p:cTn id="6" dur="2000" fill="hold"/>
                                        <p:tgtEl>
                                          <p:spTgt spid="6"/>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5" presetClass="path" presetSubtype="0" accel="50000" decel="50000" fill="hold" nodeType="clickEffect">
                                  <p:stCondLst>
                                    <p:cond delay="0"/>
                                  </p:stCondLst>
                                  <p:childTnLst>
                                    <p:animMotion origin="layout" path="M 5.55556E-7 0 L -0.42569 -0.00023 " pathEditMode="relative" rAng="0" ptsTypes="AA">
                                      <p:cBhvr>
                                        <p:cTn id="10" dur="2000" fill="hold"/>
                                        <p:tgtEl>
                                          <p:spTgt spid="7"/>
                                        </p:tgtEl>
                                        <p:attrNameLst>
                                          <p:attrName>ppt_x</p:attrName>
                                          <p:attrName>ppt_y</p:attrName>
                                        </p:attrNameLst>
                                      </p:cBhvr>
                                      <p:rCtr x="-213" y="0"/>
                                    </p:animMotion>
                                  </p:childTnLst>
                                </p:cTn>
                              </p:par>
                            </p:childTnLst>
                          </p:cTn>
                        </p:par>
                      </p:childTnLst>
                    </p:cTn>
                  </p:par>
                  <p:par>
                    <p:cTn id="11" fill="hold">
                      <p:stCondLst>
                        <p:cond delay="indefinite"/>
                      </p:stCondLst>
                      <p:childTnLst>
                        <p:par>
                          <p:cTn id="12" fill="hold">
                            <p:stCondLst>
                              <p:cond delay="0"/>
                            </p:stCondLst>
                            <p:childTnLst>
                              <p:par>
                                <p:cTn id="13" presetID="35" presetClass="path" presetSubtype="0" accel="50000" decel="50000" fill="hold" nodeType="clickEffect">
                                  <p:stCondLst>
                                    <p:cond delay="0"/>
                                  </p:stCondLst>
                                  <p:childTnLst>
                                    <p:animMotion origin="layout" path="M 0.06302 1.48148E-6 L -0.68264 -0.00185 " pathEditMode="relative" rAng="0" ptsTypes="AA">
                                      <p:cBhvr>
                                        <p:cTn id="14" dur="2000" fill="hold"/>
                                        <p:tgtEl>
                                          <p:spTgt spid="8"/>
                                        </p:tgtEl>
                                        <p:attrNameLst>
                                          <p:attrName>ppt_x</p:attrName>
                                          <p:attrName>ppt_y</p:attrName>
                                        </p:attrNameLst>
                                      </p:cBhvr>
                                      <p:rCtr x="-373" y="-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Actividade Vulcânica</a:t>
            </a:r>
            <a:endParaRPr lang="pt-PT" dirty="0"/>
          </a:p>
        </p:txBody>
      </p:sp>
      <p:sp>
        <p:nvSpPr>
          <p:cNvPr id="3" name="Marcador de Posição de Conteúdo 2"/>
          <p:cNvSpPr>
            <a:spLocks noGrp="1"/>
          </p:cNvSpPr>
          <p:nvPr>
            <p:ph idx="1"/>
          </p:nvPr>
        </p:nvSpPr>
        <p:spPr/>
        <p:txBody>
          <a:bodyPr>
            <a:normAutofit/>
          </a:bodyPr>
          <a:lstStyle/>
          <a:p>
            <a:r>
              <a:rPr lang="pt-PT" sz="1600" dirty="0" smtClean="0">
                <a:effectLst>
                  <a:outerShdw blurRad="38100" dist="38100" dir="2700000" algn="tl">
                    <a:srgbClr val="000000">
                      <a:alpha val="43137"/>
                    </a:srgbClr>
                  </a:outerShdw>
                </a:effectLst>
              </a:rPr>
              <a:t>O tipo </a:t>
            </a:r>
            <a:r>
              <a:rPr lang="pt-PT" sz="1600" dirty="0" smtClean="0"/>
              <a:t>de actividade vulcânica depende da maior ou menor viscosidade da lava que quando é muito viscosa origina formas mais explosivas e violentas de erupção, sobretudo quando é muito grande a pressão exercida pelos produtos  gasosos – vapor de água,  gás carbónico, </a:t>
            </a:r>
            <a:r>
              <a:rPr lang="pt-PT" sz="1600" dirty="0" err="1" smtClean="0"/>
              <a:t>etc</a:t>
            </a:r>
            <a:r>
              <a:rPr lang="pt-PT" sz="1600" dirty="0" smtClean="0"/>
              <a:t> . </a:t>
            </a:r>
          </a:p>
          <a:p>
            <a:r>
              <a:rPr lang="pt-PT" sz="1600" dirty="0" smtClean="0"/>
              <a:t>Existem, por conseguinte, diferentes tipos de actividade vulcânica.</a:t>
            </a:r>
            <a:br>
              <a:rPr lang="pt-PT" sz="1600" dirty="0" smtClean="0"/>
            </a:br>
            <a:r>
              <a:rPr lang="pt-PT" sz="1600" dirty="0" smtClean="0"/>
              <a:t>A dimensão dos vulcões é também muito variada, existindo vulcões de grandes dimensões,  no cimo dos quais existem grandes depressões – caldeiras – cercadas por uma paredes mais ou menos elevadas e íngremes, que correspondem a antigas crateras. A sua formação está relacionada com formas vulcânicas explosivas e efusivas. </a:t>
            </a:r>
            <a:endParaRPr lang="pt-PT" sz="1600" dirty="0"/>
          </a:p>
        </p:txBody>
      </p:sp>
      <p:pic>
        <p:nvPicPr>
          <p:cNvPr id="5122" name="Picture 2" descr="Caldeira"/>
          <p:cNvPicPr>
            <a:picLocks noChangeAspect="1" noChangeArrowheads="1"/>
          </p:cNvPicPr>
          <p:nvPr/>
        </p:nvPicPr>
        <p:blipFill>
          <a:blip r:embed="rId2" cstate="print"/>
          <a:srcRect/>
          <a:stretch>
            <a:fillRect/>
          </a:stretch>
        </p:blipFill>
        <p:spPr bwMode="auto">
          <a:xfrm>
            <a:off x="9144000" y="5129808"/>
            <a:ext cx="2645192" cy="1728192"/>
          </a:xfrm>
          <a:prstGeom prst="rect">
            <a:avLst/>
          </a:prstGeom>
          <a:noFill/>
        </p:spPr>
      </p:pic>
      <p:pic>
        <p:nvPicPr>
          <p:cNvPr id="5124" name="Picture 4" descr="Lagoa das Furnas"/>
          <p:cNvPicPr>
            <a:picLocks noChangeAspect="1" noChangeArrowheads="1"/>
          </p:cNvPicPr>
          <p:nvPr/>
        </p:nvPicPr>
        <p:blipFill>
          <a:blip r:embed="rId3" cstate="print"/>
          <a:srcRect/>
          <a:stretch>
            <a:fillRect/>
          </a:stretch>
        </p:blipFill>
        <p:spPr bwMode="auto">
          <a:xfrm>
            <a:off x="-2857500" y="4953000"/>
            <a:ext cx="2857500" cy="1905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1.94444E-6 -4.44444E-6 L -0.41736 -4.44444E-6 " pathEditMode="relative" rAng="0" ptsTypes="AA">
                                      <p:cBhvr>
                                        <p:cTn id="6" dur="2000" fill="hold"/>
                                        <p:tgtEl>
                                          <p:spTgt spid="5122"/>
                                        </p:tgtEl>
                                        <p:attrNameLst>
                                          <p:attrName>ppt_x</p:attrName>
                                          <p:attrName>ppt_y</p:attrName>
                                        </p:attrNameLst>
                                      </p:cBhvr>
                                      <p:rCtr x="-209" y="0"/>
                                    </p:animMotion>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nodeType="clickEffect">
                                  <p:stCondLst>
                                    <p:cond delay="0"/>
                                  </p:stCondLst>
                                  <p:childTnLst>
                                    <p:animMotion origin="layout" path="M 2.5E-6 -1.11111E-6 L 0.38385 -0.00417 " pathEditMode="relative" rAng="0" ptsTypes="AA">
                                      <p:cBhvr>
                                        <p:cTn id="10" dur="2000" fill="hold"/>
                                        <p:tgtEl>
                                          <p:spTgt spid="5124"/>
                                        </p:tgtEl>
                                        <p:attrNameLst>
                                          <p:attrName>ppt_x</p:attrName>
                                          <p:attrName>ppt_y</p:attrName>
                                        </p:attrNameLst>
                                      </p:cBhvr>
                                      <p:rCtr x="192" y="-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Actividade Vulcânica(continuação)</a:t>
            </a:r>
            <a:endParaRPr lang="pt-PT" dirty="0"/>
          </a:p>
        </p:txBody>
      </p:sp>
      <p:sp>
        <p:nvSpPr>
          <p:cNvPr id="3" name="Marcador de Posição de Conteúdo 2"/>
          <p:cNvSpPr>
            <a:spLocks noGrp="1"/>
          </p:cNvSpPr>
          <p:nvPr>
            <p:ph idx="1"/>
          </p:nvPr>
        </p:nvSpPr>
        <p:spPr/>
        <p:txBody>
          <a:bodyPr>
            <a:normAutofit/>
          </a:bodyPr>
          <a:lstStyle/>
          <a:p>
            <a:r>
              <a:rPr lang="pt-PT" sz="1600" dirty="0" smtClean="0"/>
              <a:t>Algumas  erupções são acompanhadas de violentas explosões o que se traduz numa drenagem rápida da parte superior da câmara magmática provocando um afundamento circular do tecto da câmara em resultado da falta de apoio. Há outras erupções de carácter diferente, como nas formas efusivas, que provocam a drenagem da câmara magmática através de fissuras no cone vulcânico, provocando igualmente o desmoronamento do tecto da câmara. Estes desmoronamentos resultam numa formação circular de grandes dimensões.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dirty="0" smtClean="0"/>
              <a:t>Vulcanismo nos Açores</a:t>
            </a:r>
            <a:endParaRPr lang="pt-PT" dirty="0"/>
          </a:p>
        </p:txBody>
      </p:sp>
      <p:sp>
        <p:nvSpPr>
          <p:cNvPr id="3" name="Marcador de Posição de Conteúdo 2"/>
          <p:cNvSpPr>
            <a:spLocks noGrp="1"/>
          </p:cNvSpPr>
          <p:nvPr>
            <p:ph idx="1"/>
          </p:nvPr>
        </p:nvSpPr>
        <p:spPr>
          <a:xfrm>
            <a:off x="323528" y="1916832"/>
            <a:ext cx="7467600" cy="4525963"/>
          </a:xfrm>
        </p:spPr>
        <p:txBody>
          <a:bodyPr>
            <a:normAutofit/>
          </a:bodyPr>
          <a:lstStyle/>
          <a:p>
            <a:r>
              <a:rPr lang="pt-PT" sz="1800" dirty="0" smtClean="0"/>
              <a:t>Nas ilhas dos Açores existem numerosas caldeiras, sendo uma das mais famosas a caldeira das Sete Cidades, localizada na ilha de S. Miguel, com um  diâmetro de 5 km e cujas paredes têm uma altura de aproximadamente 500 m. Nela existem duas lagoas: a lagoa azul e a lagoa verde, separadas por um estreito istmo. Esta caldeira formou-se há cerca de 22.000 anos e calcula-se que já tenham ocorrido cerca de 22 erupções após a sua formação.</a:t>
            </a:r>
          </a:p>
          <a:p>
            <a:r>
              <a:rPr lang="pt-PT" sz="1800" dirty="0" smtClean="0"/>
              <a:t>Na ilha de S. Miguel para além deste foco vulcânico principal, existem outros dois, vulgarmente designados pelos nomes de Lagoa do Fogo e Vale das Furnas. Neste último a ocupar a parte ocidental da caldeira encontra-se um </a:t>
            </a:r>
            <a:r>
              <a:rPr lang="pt-PT" sz="1800" dirty="0" smtClean="0"/>
              <a:t>lago.</a:t>
            </a:r>
            <a:r>
              <a:rPr lang="pt-PT" sz="1800" dirty="0" smtClean="0"/>
              <a:t/>
            </a:r>
            <a:br>
              <a:rPr lang="pt-PT" sz="1800" dirty="0" smtClean="0"/>
            </a:br>
            <a:r>
              <a:rPr lang="pt-PT" sz="1800" dirty="0" smtClean="0"/>
              <a:t>É nesta ilha que se manifestam mais sinais de vulcanismo em actividade, embora se possa considerar que as manifestações vulcânicas se encontram numa fase de regressão.</a:t>
            </a:r>
            <a:endParaRPr lang="pt-PT" sz="1800" dirty="0"/>
          </a:p>
        </p:txBody>
      </p:sp>
      <p:pic>
        <p:nvPicPr>
          <p:cNvPr id="3074" name="Picture 2" descr="Lagoa do Fogo"/>
          <p:cNvPicPr>
            <a:picLocks noChangeAspect="1" noChangeArrowheads="1"/>
          </p:cNvPicPr>
          <p:nvPr/>
        </p:nvPicPr>
        <p:blipFill>
          <a:blip r:embed="rId2" cstate="print"/>
          <a:srcRect/>
          <a:stretch>
            <a:fillRect/>
          </a:stretch>
        </p:blipFill>
        <p:spPr bwMode="auto">
          <a:xfrm>
            <a:off x="9144000" y="0"/>
            <a:ext cx="2411760" cy="16383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8.33333E-7 -4.44444E-6 L -0.30885 -0.00787 " pathEditMode="relative" rAng="0" ptsTypes="AA">
                                      <p:cBhvr>
                                        <p:cTn id="6" dur="2000" fill="hold"/>
                                        <p:tgtEl>
                                          <p:spTgt spid="3074"/>
                                        </p:tgtEl>
                                        <p:attrNameLst>
                                          <p:attrName>ppt_x</p:attrName>
                                          <p:attrName>ppt_y</p:attrName>
                                        </p:attrNameLst>
                                      </p:cBhvr>
                                      <p:rCtr x="-155" y="-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Ponto triplo</a:t>
            </a:r>
            <a:endParaRPr lang="pt-PT" dirty="0"/>
          </a:p>
        </p:txBody>
      </p:sp>
      <p:sp>
        <p:nvSpPr>
          <p:cNvPr id="3" name="Marcador de Posição de Conteúdo 2"/>
          <p:cNvSpPr>
            <a:spLocks noGrp="1"/>
          </p:cNvSpPr>
          <p:nvPr>
            <p:ph idx="1"/>
          </p:nvPr>
        </p:nvSpPr>
        <p:spPr/>
        <p:txBody>
          <a:bodyPr>
            <a:normAutofit/>
          </a:bodyPr>
          <a:lstStyle/>
          <a:p>
            <a:r>
              <a:rPr lang="pt-PT" sz="1400" dirty="0" smtClean="0"/>
              <a:t>Os Açores localizam-se na região onde ocorre a junção tripla entre três placas tectónicas: as placas Americana, Eurasiática e Africana. As ilhas do Grupo Ocidental, Flores e Corvo, foram edificadas sobre a placa Norte-Americana, a qual é limitada a Este pelo vale central (rifte) da Crista Média Atlântica. Para oriente desta fronteira situam-se as placas da Eurásia e África, separadas pela Falha Açores-Gibraltar. As ilhas dos grupos Central e Oriental localizam-se sobre uma faixa que corresponde ao segmento açoriano daquela fronteira de placas. Trata-se de uma estrutura que se estende do ponto triplo dos Açores, sensivelmente a meia distância entre o Faial e as Flores, até algumas dezenas de quilómetros a oriente de Santa Maria. Este sector da fronteira de placas acomoda o movimento diferencial resultante da diferença das taxas de expansão crustal a norte e a sul do ponto triplo. Assim, como a taxa de expansão é um pouco superior a norte do ponto triplo, a placa Eurasiática desloca-se para Este mais rapidamente que a placa Africana. O movimento relativo é de cerca de 0,3 a 0,5 cm/ano, os quais são acomodados no vasto conjunto de falhas que recorta a Plataforma dos Açores. </a:t>
            </a:r>
            <a:endParaRPr lang="pt-PT" sz="1400" dirty="0"/>
          </a:p>
        </p:txBody>
      </p:sp>
      <p:pic>
        <p:nvPicPr>
          <p:cNvPr id="4" name="Imagem 3" descr="sismicidade_portugal_a.png"/>
          <p:cNvPicPr>
            <a:picLocks noChangeAspect="1"/>
          </p:cNvPicPr>
          <p:nvPr/>
        </p:nvPicPr>
        <p:blipFill>
          <a:blip r:embed="rId2" cstate="print"/>
          <a:stretch>
            <a:fillRect/>
          </a:stretch>
        </p:blipFill>
        <p:spPr>
          <a:xfrm>
            <a:off x="9144000" y="4963305"/>
            <a:ext cx="3456384" cy="18946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4.44444E-6 4.64203E-6 L -0.52761 4.64203E-6 " pathEditMode="relative" rAng="0" ptsTypes="AA">
                                      <p:cBhvr>
                                        <p:cTn id="6" dur="2000" fill="hold"/>
                                        <p:tgtEl>
                                          <p:spTgt spid="4"/>
                                        </p:tgtEl>
                                        <p:attrNameLst>
                                          <p:attrName>ppt_x</p:attrName>
                                          <p:attrName>ppt_y</p:attrName>
                                        </p:attrNameLst>
                                      </p:cBhvr>
                                      <p:rCtr x="-26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Ligações </a:t>
            </a:r>
            <a:r>
              <a:rPr lang="pt-PT" smtClean="0"/>
              <a:t>tectonicas</a:t>
            </a:r>
            <a:endParaRPr lang="pt-PT"/>
          </a:p>
        </p:txBody>
      </p:sp>
      <p:sp>
        <p:nvSpPr>
          <p:cNvPr id="3" name="Marcador de Posição de Conteúdo 2"/>
          <p:cNvSpPr>
            <a:spLocks noGrp="1"/>
          </p:cNvSpPr>
          <p:nvPr>
            <p:ph idx="1"/>
          </p:nvPr>
        </p:nvSpPr>
        <p:spPr/>
        <p:txBody>
          <a:bodyPr>
            <a:normAutofit/>
          </a:bodyPr>
          <a:lstStyle/>
          <a:p>
            <a:r>
              <a:rPr lang="pt-PT" sz="1800" dirty="0" smtClean="0"/>
              <a:t>O limite entre estas duas placas é complexo e apresenta características tectónicas distintas pelo que é subdividida em três troços com comprimentos e comportamentos tectónicos distintos:</a:t>
            </a:r>
          </a:p>
          <a:p>
            <a:pPr lvl="1"/>
            <a:r>
              <a:rPr lang="pt-PT" sz="1400" dirty="0" smtClean="0"/>
              <a:t>Um troço mais oriental, designado </a:t>
            </a:r>
            <a:r>
              <a:rPr lang="pt-PT" sz="1400" b="1" dirty="0" smtClean="0"/>
              <a:t>Banco de </a:t>
            </a:r>
            <a:r>
              <a:rPr lang="pt-PT" sz="1400" b="1" dirty="0" err="1" smtClean="0"/>
              <a:t>Gorringe</a:t>
            </a:r>
            <a:endParaRPr lang="pt-PT" sz="1400" b="1" dirty="0" smtClean="0"/>
          </a:p>
          <a:p>
            <a:pPr lvl="1"/>
            <a:r>
              <a:rPr lang="pt-PT" sz="1400" dirty="0" smtClean="0"/>
              <a:t>Um troço central, designado </a:t>
            </a:r>
            <a:r>
              <a:rPr lang="pt-PT" sz="1400" b="1" dirty="0" smtClean="0"/>
              <a:t>Falha de Gloria</a:t>
            </a:r>
            <a:r>
              <a:rPr lang="pt-PT" sz="1400" dirty="0" smtClean="0"/>
              <a:t>, onde se verifica uma velocidade de deslocamento relativo entre as placas Eurasiática e Africana, da ordem dos 3,39 cm /ano.</a:t>
            </a:r>
          </a:p>
          <a:p>
            <a:pPr lvl="1"/>
            <a:r>
              <a:rPr lang="pt-PT" sz="1400" dirty="0" smtClean="0"/>
              <a:t>Um troço mais ocidental, o </a:t>
            </a:r>
            <a:r>
              <a:rPr lang="pt-PT" sz="1400" b="1" dirty="0" err="1" smtClean="0"/>
              <a:t>Riffte</a:t>
            </a:r>
            <a:r>
              <a:rPr lang="pt-PT" sz="1400" b="1" dirty="0" smtClean="0"/>
              <a:t> da Terceira,</a:t>
            </a:r>
            <a:r>
              <a:rPr lang="pt-PT" sz="1400" dirty="0" smtClean="0"/>
              <a:t> que apresenta uma velocidade de afastamento entre as placas da ordem dos 0,76 cm/ano.</a:t>
            </a:r>
          </a:p>
          <a:p>
            <a:r>
              <a:rPr lang="pt-PT" sz="1800" dirty="0" smtClean="0"/>
              <a:t>Por sua vez a dorsal </a:t>
            </a:r>
            <a:r>
              <a:rPr lang="pt-PT" sz="1800" dirty="0" err="1" smtClean="0"/>
              <a:t>Médio-Atlântica</a:t>
            </a:r>
            <a:r>
              <a:rPr lang="pt-PT" sz="1800" dirty="0" smtClean="0"/>
              <a:t> é cortada por diversas falhas activas:</a:t>
            </a:r>
          </a:p>
          <a:p>
            <a:pPr lvl="1"/>
            <a:r>
              <a:rPr lang="pt-PT" sz="1400" dirty="0" smtClean="0"/>
              <a:t>Zona de Fractura Norte dos Açores;</a:t>
            </a:r>
          </a:p>
          <a:p>
            <a:pPr lvl="1"/>
            <a:r>
              <a:rPr lang="pt-PT" sz="1400" dirty="0" smtClean="0"/>
              <a:t>Zona de Fractura </a:t>
            </a:r>
            <a:r>
              <a:rPr lang="pt-PT" sz="1400" dirty="0" err="1" smtClean="0"/>
              <a:t>Faial-Pico</a:t>
            </a:r>
            <a:endParaRPr lang="pt-PT" sz="1400" dirty="0" smtClean="0"/>
          </a:p>
          <a:p>
            <a:pPr lvl="1"/>
            <a:r>
              <a:rPr lang="pt-PT" sz="1400" dirty="0" smtClean="0"/>
              <a:t>Zona de Fractura do Banco Açor</a:t>
            </a:r>
          </a:p>
          <a:p>
            <a:pPr lvl="1"/>
            <a:r>
              <a:rPr lang="pt-PT" sz="1400" dirty="0" smtClean="0"/>
              <a:t>Zona de Fractura do Banco Princesa Alice.</a:t>
            </a:r>
            <a:endParaRPr lang="pt-PT" sz="1400" smtClean="0"/>
          </a:p>
          <a:p>
            <a:pPr lvl="1">
              <a:buNone/>
            </a:pPr>
            <a:endParaRPr lang="pt-PT"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écnica">
  <a:themeElements>
    <a:clrScheme name="Técnica">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a">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a">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175</TotalTime>
  <Words>428</Words>
  <Application>Microsoft Office PowerPoint</Application>
  <PresentationFormat>On-screen Show (4:3)</PresentationFormat>
  <Paragraphs>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Técnica</vt:lpstr>
      <vt:lpstr>Caracterização dos Açores (vulcanismo)</vt:lpstr>
      <vt:lpstr>Actividade Vulcânica</vt:lpstr>
      <vt:lpstr>Actividade Vulcânica(continuação)</vt:lpstr>
      <vt:lpstr>Vulcanismo nos Açores</vt:lpstr>
      <vt:lpstr>Ponto triplo</vt:lpstr>
      <vt:lpstr>Ligações tectonicas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Caracterização dos Açores</dc:title>
  <dc:creator>Aluno</dc:creator>
  <cp:lastModifiedBy>Ricardo Santos</cp:lastModifiedBy>
  <cp:revision>19</cp:revision>
  <dcterms:created xsi:type="dcterms:W3CDTF">2011-01-12T11:14:41Z</dcterms:created>
  <dcterms:modified xsi:type="dcterms:W3CDTF">2011-02-09T18:03:42Z</dcterms:modified>
</cp:coreProperties>
</file>